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20" r:id="rId1"/>
  </p:sldMasterIdLst>
  <p:sldIdLst>
    <p:sldId id="258" r:id="rId2"/>
    <p:sldId id="262" r:id="rId3"/>
    <p:sldId id="266" r:id="rId4"/>
    <p:sldId id="267" r:id="rId5"/>
    <p:sldId id="275" r:id="rId6"/>
    <p:sldId id="272" r:id="rId7"/>
    <p:sldId id="269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9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40"/>
  </p:normalViewPr>
  <p:slideViewPr>
    <p:cSldViewPr snapToGrid="0">
      <p:cViewPr varScale="1">
        <p:scale>
          <a:sx n="72" d="100"/>
          <a:sy n="72" d="100"/>
        </p:scale>
        <p:origin x="6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99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326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57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45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089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518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5897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4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37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53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4D57BDD-E64A-4D27-8978-82FFCA18A12C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3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74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rdosinstitute.org/" TargetMode="External"/><Relationship Id="rId7" Type="http://schemas.openxmlformats.org/officeDocument/2006/relationships/hyperlink" Target="https://github.com/tmfreiberg/road-safety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github.com/zhafen/markets-and-the-media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riangle sign on the side of a road&#10;&#10;Description automatically generated">
            <a:extLst>
              <a:ext uri="{FF2B5EF4-FFF2-40B4-BE49-F238E27FC236}">
                <a16:creationId xmlns:a16="http://schemas.microsoft.com/office/drawing/2014/main" id="{9D07B205-82E2-C2E6-A702-C57C96E32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23" y="0"/>
            <a:ext cx="12186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711C6-DB79-1D07-28C0-AF7675AD6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74" y="677894"/>
            <a:ext cx="11431032" cy="1655403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tx1"/>
                </a:solidFill>
              </a:rPr>
              <a:t>	</a:t>
            </a: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	 	</a:t>
            </a:r>
            <a:r>
              <a:rPr lang="en-US" sz="36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Predicting Severity of road accidents</a:t>
            </a:r>
            <a:b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Elizabeth Kelley, Jack Wagner</a:t>
            </a:r>
            <a:r>
              <a:rPr lang="en-US" sz="1000" dirty="0"/>
              <a:t>, </a:t>
            </a:r>
            <a:r>
              <a:rPr lang="en-US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Supriyo</a:t>
            </a:r>
            <a:r>
              <a:rPr lang="en-US" sz="2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Ghosh</a:t>
            </a:r>
            <a:r>
              <a:rPr lang="en-US" sz="2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Tristan Freiberg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8" name="Google Shape;150;p25">
            <a:extLst>
              <a:ext uri="{FF2B5EF4-FFF2-40B4-BE49-F238E27FC236}">
                <a16:creationId xmlns:a16="http://schemas.microsoft.com/office/drawing/2014/main" id="{360A3F52-FDD4-1B23-2390-C5261A3B5758}"/>
              </a:ext>
            </a:extLst>
          </p:cNvPr>
          <p:cNvCxnSpPr>
            <a:cxnSpLocks/>
          </p:cNvCxnSpPr>
          <p:nvPr/>
        </p:nvCxnSpPr>
        <p:spPr>
          <a:xfrm flipH="1">
            <a:off x="1408386" y="6141192"/>
            <a:ext cx="9070428" cy="3729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" name="Google Shape;152;p25">
            <a:hlinkClick r:id="rId3"/>
            <a:extLst>
              <a:ext uri="{FF2B5EF4-FFF2-40B4-BE49-F238E27FC236}">
                <a16:creationId xmlns:a16="http://schemas.microsoft.com/office/drawing/2014/main" id="{9BF276C0-E905-8A07-7A27-6DB3D92F2F3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465" y="4307229"/>
            <a:ext cx="927921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53;p25">
            <a:extLst>
              <a:ext uri="{FF2B5EF4-FFF2-40B4-BE49-F238E27FC236}">
                <a16:creationId xmlns:a16="http://schemas.microsoft.com/office/drawing/2014/main" id="{82421D07-61C9-8310-BDC4-B2713E5FACA6}"/>
              </a:ext>
            </a:extLst>
          </p:cNvPr>
          <p:cNvSpPr txBox="1"/>
          <p:nvPr/>
        </p:nvSpPr>
        <p:spPr>
          <a:xfrm>
            <a:off x="1364034" y="4622251"/>
            <a:ext cx="3983471" cy="90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THE ERDŐS INSTITUTE</a:t>
            </a:r>
          </a:p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SCIENCE BOOTCAMP, SPRING 2024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 u="none" strike="noStrike" cap="none" dirty="0">
              <a:solidFill>
                <a:schemeClr val="tx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54;p25" descr="Font Github Svg Png Icon Free Download (#360708) - OnlineWebFonts.COM">
            <a:hlinkClick r:id="rId5"/>
            <a:extLst>
              <a:ext uri="{FF2B5EF4-FFF2-40B4-BE49-F238E27FC236}">
                <a16:creationId xmlns:a16="http://schemas.microsoft.com/office/drawing/2014/main" id="{7809F9BF-7D0E-A7FC-B6F2-54D67BA5DD3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696875" y="3626167"/>
            <a:ext cx="834210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1DBBA49-8C90-94A7-AD2C-411A8862F1CB}"/>
              </a:ext>
            </a:extLst>
          </p:cNvPr>
          <p:cNvSpPr txBox="1"/>
          <p:nvPr/>
        </p:nvSpPr>
        <p:spPr>
          <a:xfrm>
            <a:off x="10188108" y="4524704"/>
            <a:ext cx="2842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384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 crash on the road&#10;&#10;Description automatically generated">
            <a:extLst>
              <a:ext uri="{FF2B5EF4-FFF2-40B4-BE49-F238E27FC236}">
                <a16:creationId xmlns:a16="http://schemas.microsoft.com/office/drawing/2014/main" id="{F7AE2438-F0D0-F9EB-A280-6FD338651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616" y="830997"/>
            <a:ext cx="5324355" cy="32957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8B7E0A-47E1-7D24-34EE-B083B096349D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									</a:t>
            </a:r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55C441-0941-0FBE-4267-F2B0A5684C18}"/>
              </a:ext>
            </a:extLst>
          </p:cNvPr>
          <p:cNvSpPr txBox="1"/>
          <p:nvPr/>
        </p:nvSpPr>
        <p:spPr>
          <a:xfrm>
            <a:off x="227634" y="1647869"/>
            <a:ext cx="5976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v"/>
            </a:pPr>
            <a:r>
              <a:rPr lang="en-US" sz="2400" dirty="0"/>
              <a:t>Road accidents could be avoided or be less severe in certain conditions of the road</a:t>
            </a:r>
          </a:p>
        </p:txBody>
      </p:sp>
    </p:spTree>
    <p:extLst>
      <p:ext uri="{BB962C8B-B14F-4D97-AF65-F5344CB8AC3E}">
        <p14:creationId xmlns:p14="http://schemas.microsoft.com/office/powerpoint/2010/main" val="1002311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666755"/>
          </a:xfrm>
          <a:solidFill>
            <a:schemeClr val="accent6">
              <a:lumMod val="50000"/>
            </a:schemeClr>
          </a:solidFill>
        </p:spPr>
        <p:txBody>
          <a:bodyPr>
            <a:noAutofit/>
          </a:bodyPr>
          <a:lstStyle/>
          <a:p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			     </a:t>
            </a: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collection</a:t>
            </a:r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000" b="0" i="0" dirty="0">
                <a:effectLst/>
                <a:latin typeface="Arial" panose="020B0604020202020204" pitchFamily="34" charset="0"/>
              </a:rPr>
              <a:t>We use the </a:t>
            </a:r>
            <a:r>
              <a:rPr lang="en-US" dirty="0">
                <a:latin typeface="Arial" panose="020B0604020202020204" pitchFamily="34" charset="0"/>
              </a:rPr>
              <a:t>accident reports from 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QUEBEC AUTOMOBILE INSURANCE SOCIETY (SAAQ) for last 10 years. </a:t>
            </a:r>
            <a:endParaRPr lang="en-US" dirty="0"/>
          </a:p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000" b="0" i="0" dirty="0">
                <a:effectLst/>
                <a:latin typeface="Arial" panose="020B0604020202020204" pitchFamily="34" charset="0"/>
              </a:rPr>
              <a:t>Data from accident reports completed by police officers, including the time, severity of the accident as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well as the type of vehicles involved.</a:t>
            </a:r>
          </a:p>
          <a:p>
            <a:pPr>
              <a:buClr>
                <a:srgbClr val="172937"/>
              </a:buClr>
              <a:buFont typeface="Wingdings" pitchFamily="2" charset="2"/>
              <a:buChar char="Ø"/>
            </a:pPr>
            <a:r>
              <a:rPr lang="en-US" sz="2000" b="0" i="0" dirty="0"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6572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rgbClr val="172937"/>
          </a:solidFill>
        </p:spPr>
        <p:txBody>
          <a:bodyPr>
            <a:normAutofit/>
          </a:bodyPr>
          <a:lstStyle/>
          <a:p>
            <a:pPr algn="ctr"/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Models Used</a:t>
            </a:r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4AC0A15-2BBA-2F38-A776-80AF547E4C5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01271818"/>
                  </p:ext>
                </p:extLst>
              </p:nvPr>
            </p:nvGraphicFramePr>
            <p:xfrm>
              <a:off x="1623527" y="3626159"/>
              <a:ext cx="6773335" cy="2595880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1354667">
                      <a:extLst>
                        <a:ext uri="{9D8B030D-6E8A-4147-A177-3AD203B41FA5}">
                          <a16:colId xmlns:a16="http://schemas.microsoft.com/office/drawing/2014/main" val="464574598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2749874410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820883991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779913045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01806759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r>
                            <a:rPr lang="en-US" dirty="0"/>
                            <a:t>Predicted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655044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Actual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68275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30351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8756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445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39552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3830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2691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6144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753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9588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0692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226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129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427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956376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33114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15126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1327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49567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071290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/>
                          <a14:m>
                            <m:oMath xmlns:m="http://schemas.openxmlformats.org/officeDocument/2006/math">
                              <m:sSubSup>
                                <m:sSubSup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  <m:sub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oMath>
                          </a14:m>
                          <a:r>
                            <a:rPr lang="en-CA" b="0" dirty="0"/>
                            <a:t> </a:t>
                          </a:r>
                          <a:r>
                            <a:rPr lang="en-US" dirty="0"/>
                            <a:t>score: 0.42994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4489773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4AC0A15-2BBA-2F38-A776-80AF547E4C5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01271818"/>
                  </p:ext>
                </p:extLst>
              </p:nvPr>
            </p:nvGraphicFramePr>
            <p:xfrm>
              <a:off x="1623527" y="3626159"/>
              <a:ext cx="6773335" cy="2595880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1354667">
                      <a:extLst>
                        <a:ext uri="{9D8B030D-6E8A-4147-A177-3AD203B41FA5}">
                          <a16:colId xmlns:a16="http://schemas.microsoft.com/office/drawing/2014/main" val="464574598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2749874410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820883991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779913045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01806759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r>
                            <a:rPr lang="en-US" dirty="0"/>
                            <a:t>Predicted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655044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Actual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68275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30351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8756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445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39552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3830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2691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6144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753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9588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0692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226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129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427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956376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33114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15126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1327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49567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071290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5056" t="-608197" r="-225" b="-24590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4489773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E0BFC89D-7166-3B1F-E53E-DBA2D398F867}"/>
              </a:ext>
            </a:extLst>
          </p:cNvPr>
          <p:cNvSpPr txBox="1"/>
          <p:nvPr/>
        </p:nvSpPr>
        <p:spPr>
          <a:xfrm>
            <a:off x="1623527" y="2556588"/>
            <a:ext cx="8658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Models used: Baseline, Logistic, Random Forest, SVM, </a:t>
            </a:r>
            <a:r>
              <a:rPr lang="en-US" dirty="0" err="1"/>
              <a:t>XGBoost</a:t>
            </a:r>
            <a:endParaRPr lang="en-US" dirty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Final model: </a:t>
            </a:r>
            <a:r>
              <a:rPr lang="en-US" dirty="0" err="1"/>
              <a:t>XGBoost</a:t>
            </a:r>
            <a:r>
              <a:rPr lang="en-US" dirty="0"/>
              <a:t> with </a:t>
            </a:r>
            <a:r>
              <a:rPr lang="en-US" dirty="0" err="1"/>
              <a:t>upsampling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44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54514D-E1BB-B967-88F0-E80F6ED8E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601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rgbClr val="172937"/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application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      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demo_screencast">
            <a:hlinkClick r:id="" action="ppaction://media"/>
            <a:extLst>
              <a:ext uri="{FF2B5EF4-FFF2-40B4-BE49-F238E27FC236}">
                <a16:creationId xmlns:a16="http://schemas.microsoft.com/office/drawing/2014/main" id="{B48F33F5-B062-4B06-3821-85D1C30AB3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4840"/>
          <a:stretch/>
        </p:blipFill>
        <p:spPr>
          <a:xfrm>
            <a:off x="825085" y="2034074"/>
            <a:ext cx="10138838" cy="460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5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rgbClr val="172937"/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Potential Future Directions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EA5A86-F493-7464-ED41-8D17A2F15931}"/>
              </a:ext>
            </a:extLst>
          </p:cNvPr>
          <p:cNvSpPr txBox="1"/>
          <p:nvPr/>
        </p:nvSpPr>
        <p:spPr>
          <a:xfrm>
            <a:off x="811763" y="2453951"/>
            <a:ext cx="10478278" cy="2224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Test model on traffic data from different areas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Source traffic data with different variables to try to improve predictions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Create a tool for emergency vehicle dispatchers to allocate appropriate resources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Use model to make recommendations to city governments to improve areas with high accident severity</a:t>
            </a:r>
          </a:p>
        </p:txBody>
      </p:sp>
    </p:spTree>
    <p:extLst>
      <p:ext uri="{BB962C8B-B14F-4D97-AF65-F5344CB8AC3E}">
        <p14:creationId xmlns:p14="http://schemas.microsoft.com/office/powerpoint/2010/main" val="2581081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36204"/>
          </a:xfrm>
          <a:solidFill>
            <a:srgbClr val="172937"/>
          </a:solidFill>
        </p:spPr>
        <p:txBody>
          <a:bodyPr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Acknowledgements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00" y="2716696"/>
            <a:ext cx="10800000" cy="2686878"/>
          </a:xfrm>
        </p:spPr>
        <p:txBody>
          <a:bodyPr anchor="t">
            <a:normAutofit/>
          </a:bodyPr>
          <a:lstStyle/>
          <a:p>
            <a:pPr marL="0" indent="0">
              <a:buClr>
                <a:srgbClr val="172937"/>
              </a:buClr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Our thanks to:</a:t>
            </a:r>
          </a:p>
          <a:p>
            <a:pPr marL="0" indent="0">
              <a:buClr>
                <a:srgbClr val="172937"/>
              </a:buClr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	Dr. Adam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Kawash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, for his mentorship.</a:t>
            </a:r>
          </a:p>
          <a:p>
            <a:pPr marL="0" indent="0">
              <a:buClr>
                <a:srgbClr val="172937"/>
              </a:buClr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	The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Erdős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Institute, for the opportunity and support!</a:t>
            </a:r>
          </a:p>
          <a:p>
            <a:pPr>
              <a:buClr>
                <a:srgbClr val="172937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58006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892</TotalTime>
  <Words>256</Words>
  <Application>Microsoft Office PowerPoint</Application>
  <PresentationFormat>Widescreen</PresentationFormat>
  <Paragraphs>51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Cambria Math</vt:lpstr>
      <vt:lpstr>Gill Sans MT</vt:lpstr>
      <vt:lpstr>Wingdings</vt:lpstr>
      <vt:lpstr>Gallery</vt:lpstr>
      <vt:lpstr>         Predicting Severity of road accidents    Elizabeth Kelley, Jack Wagner, Supriyo Ghosh, Tristan Freiberg </vt:lpstr>
      <vt:lpstr>PowerPoint Presentation</vt:lpstr>
      <vt:lpstr>             Data collection </vt:lpstr>
      <vt:lpstr> Models Used </vt:lpstr>
      <vt:lpstr>PowerPoint Presentation</vt:lpstr>
      <vt:lpstr> Streamlit application        </vt:lpstr>
      <vt:lpstr> Potential Future Directions  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Predicting Stock Volatility using sentiment analysis      Supriyo Ghosh, Feride Kose, Hy Lam, Mehdi Rezaie and Trung Vo </dc:title>
  <dc:creator>Kose, Feride Ceren</dc:creator>
  <cp:lastModifiedBy>Tristan Freiberg</cp:lastModifiedBy>
  <cp:revision>16</cp:revision>
  <dcterms:created xsi:type="dcterms:W3CDTF">2023-11-30T16:16:37Z</dcterms:created>
  <dcterms:modified xsi:type="dcterms:W3CDTF">2024-04-23T04:22:46Z</dcterms:modified>
</cp:coreProperties>
</file>

<file path=docProps/thumbnail.jpeg>
</file>